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</Types>
</file>

<file path=_rels/.rels>&#65279;<?xml version="1.0" encoding="UTF-8" standalone="yes"?>
<Relationships xmlns="http://schemas.openxmlformats.org/package/2006/relationships">
  <Relationship Id="rId3" Type="http://schemas.openxmlformats.org/officeDocument/2006/relationships/extended-properties" Target="docProps/app.xml" />
  <Relationship Id="rId1" Type="http://schemas.openxmlformats.org/officeDocument/2006/relationships/officeDocument" Target="ppt/presentation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0" r:id="rId1"/>
    <p:sldMasterId id="2147483752" r:id="rId2"/>
  </p:sldMasterIdLst>
  <p:notesMasterIdLst>
    <p:notesMasterId r:id="rId4"/>
  </p:notesMasterIdLst>
  <p:handoutMasterIdLst>
    <p:handoutMasterId r:id="rId5"/>
  </p:handoutMasterIdLst>
  <p:sldIdLst>
    <p:sldId id="512" r:id="rId3"/>
  </p:sldIdLst>
  <p:sldSz cx="9144000" cy="6858000" type="screen4x3"/>
  <p:notesSz cx="92964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 Unicode MS" pitchFamily="34" charset="-128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 Unicode MS" pitchFamily="34" charset="-128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 Unicode MS" pitchFamily="34" charset="-128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 Unicode MS" pitchFamily="34" charset="-128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 Unicode MS" pitchFamily="34" charset="-128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 Unicode MS" pitchFamily="34" charset="-128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 Unicode MS" pitchFamily="34" charset="-128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 Unicode MS" pitchFamily="34" charset="-128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 Unicode MS" pitchFamily="34" charset="-128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C9E8EF"/>
    <a:srgbClr val="99CC00"/>
    <a:srgbClr val="336699"/>
    <a:srgbClr val="A50021"/>
    <a:srgbClr val="3399FF"/>
    <a:srgbClr val="9999FF"/>
    <a:srgbClr val="0099CC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277" autoAdjust="0"/>
    <p:restoredTop sz="97278" autoAdjust="0"/>
  </p:normalViewPr>
  <p:slideViewPr>
    <p:cSldViewPr snapToGrid="0">
      <p:cViewPr varScale="1">
        <p:scale>
          <a:sx n="90" d="100"/>
          <a:sy n="90" d="100"/>
        </p:scale>
        <p:origin x="-11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2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&#65279;<?xml version="1.0" encoding="UTF-8" standalone="yes"?>
<Relationships xmlns="http://schemas.openxmlformats.org/package/2006/relationships">
  <Relationship Id="rId8" Type="http://schemas.openxmlformats.org/officeDocument/2006/relationships/theme" Target="theme/theme1.xml" />
  <Relationship Id="rId3" Type="http://schemas.openxmlformats.org/officeDocument/2006/relationships/slide" Target="slides/slide1.xml" />
  <Relationship Id="rId7" Type="http://schemas.openxmlformats.org/officeDocument/2006/relationships/viewProps" Target="viewProps.xml" />
  <Relationship Id="rId2" Type="http://schemas.openxmlformats.org/officeDocument/2006/relationships/slideMaster" Target="slideMasters/slideMaster2.xml" />
  <Relationship Id="rId1" Type="http://schemas.openxmlformats.org/officeDocument/2006/relationships/slideMaster" Target="slideMasters/slideMaster1.xml" />
  <Relationship Id="rId6" Type="http://schemas.openxmlformats.org/officeDocument/2006/relationships/presProps" Target="presProps.xml" />
  <Relationship Id="rId5" Type="http://schemas.openxmlformats.org/officeDocument/2006/relationships/handoutMaster" Target="handoutMasters/handoutMaster1.xml" />
  <Relationship Id="rId4" Type="http://schemas.openxmlformats.org/officeDocument/2006/relationships/notesMaster" Target="notesMasters/notesMaster1.xml" />
  <Relationship Id="rId9" Type="http://schemas.openxmlformats.org/officeDocument/2006/relationships/tableStyles" Target="tableStyles.xml" />
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3838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4" tIns="46567" rIns="93164" bIns="46567" numCol="1" anchor="t" anchorCtr="0" compatLnSpc="1">
            <a:prstTxWarp prst="textNoShape">
              <a:avLst/>
            </a:prstTxWarp>
          </a:bodyPr>
          <a:lstStyle>
            <a:lvl1pPr algn="l" defTabSz="938030">
              <a:defRPr sz="19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2563" y="0"/>
            <a:ext cx="4033837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4" tIns="46567" rIns="93164" bIns="46567" numCol="1" anchor="t" anchorCtr="0" compatLnSpc="1">
            <a:prstTxWarp prst="textNoShape">
              <a:avLst/>
            </a:prstTxWarp>
          </a:bodyPr>
          <a:lstStyle>
            <a:lvl1pPr algn="r" defTabSz="938030">
              <a:defRPr sz="19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24625"/>
            <a:ext cx="4033838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4" tIns="46567" rIns="93164" bIns="46567" numCol="1" anchor="b" anchorCtr="0" compatLnSpc="1">
            <a:prstTxWarp prst="textNoShape">
              <a:avLst/>
            </a:prstTxWarp>
          </a:bodyPr>
          <a:lstStyle>
            <a:lvl1pPr algn="l" defTabSz="938030">
              <a:defRPr sz="19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2563" y="6524625"/>
            <a:ext cx="4033837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4" tIns="46567" rIns="93164" bIns="46567" numCol="1" anchor="b" anchorCtr="0" compatLnSpc="1">
            <a:prstTxWarp prst="textNoShape">
              <a:avLst/>
            </a:prstTxWarp>
          </a:bodyPr>
          <a:lstStyle>
            <a:lvl1pPr algn="r" defTabSz="938030">
              <a:defRPr sz="1900">
                <a:latin typeface="Times New Roman" pitchFamily="18" charset="0"/>
              </a:defRPr>
            </a:lvl1pPr>
          </a:lstStyle>
          <a:p>
            <a:pPr>
              <a:defRPr/>
            </a:pPr>
            <a:fld id="{4530629A-B454-4CDE-9FFC-9E46C23B7E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57513" y="527050"/>
            <a:ext cx="3424237" cy="256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27138" y="3262313"/>
            <a:ext cx="6842125" cy="306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4" tIns="46567" rIns="93164" bIns="465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Notes:</a:t>
            </a:r>
          </a:p>
          <a:p>
            <a:pPr lvl="0"/>
            <a:r>
              <a:rPr lang="en-US" smtClean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096963" y="6411913"/>
            <a:ext cx="4029075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4" tIns="46567" rIns="93164" bIns="46567" numCol="1" anchor="b" anchorCtr="0" compatLnSpc="1">
            <a:prstTxWarp prst="textNoShape">
              <a:avLst/>
            </a:prstTxWarp>
          </a:bodyPr>
          <a:lstStyle>
            <a:lvl1pPr algn="r" defTabSz="93803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5F7B07B-9306-454E-BE93-546B4C02F4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lnSpc>
        <a:spcPct val="150000"/>
      </a:lnSpc>
      <a:spcBef>
        <a:spcPct val="30000"/>
      </a:spcBef>
      <a:spcAft>
        <a:spcPct val="0"/>
      </a:spcAft>
      <a:defRPr kern="1200">
        <a:solidFill>
          <a:schemeClr val="folHlink"/>
        </a:solidFill>
        <a:latin typeface="Times New Roman" pitchFamily="18" charset="0"/>
        <a:ea typeface="+mn-ea"/>
        <a:cs typeface="+mn-cs"/>
      </a:defRPr>
    </a:lvl1pPr>
    <a:lvl2pPr marL="742950" indent="-28575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30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002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1CA03F-7FB8-4837-A9CA-B659E184F1F9}" type="datetime1">
              <a:rPr lang="en-US"/>
              <a:pPr/>
              <a:t>5/7/2010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4E912B-3013-4B94-A910-EEBDC1CBD54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CE6901-25AA-495A-AE1A-965F9786FDDC}" type="datetime1">
              <a:rPr lang="en-US"/>
              <a:pPr/>
              <a:t>5/7/2010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EE10FB-2516-43F3-8EC8-37ECAEE290D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E0ADAF-EA87-4C55-ABEE-541BBF787F02}" type="datetime1">
              <a:rPr lang="en-US"/>
              <a:pPr/>
              <a:t>5/7/2010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748058-183D-42AC-9D32-FC5341B8CC2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3357563" y="6600825"/>
            <a:ext cx="5194300" cy="215900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800" b="1" dirty="0">
                <a:latin typeface="+mn-lt"/>
              </a:rPr>
              <a:t>ManTech Proprietary</a:t>
            </a: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0" y="725488"/>
            <a:ext cx="9144000" cy="42862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FF0000"/>
              </a:gs>
            </a:gsLst>
            <a:lin ang="0" scaled="1"/>
          </a:gradFill>
          <a:ln w="635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endParaRPr lang="en-US" dirty="0"/>
          </a:p>
        </p:txBody>
      </p:sp>
      <p:pic>
        <p:nvPicPr>
          <p:cNvPr id="6" name="Picture 10" descr="Flat MIC Logo 200dpi_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963" y="6373813"/>
            <a:ext cx="133350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11"/>
          <p:cNvSpPr>
            <a:spLocks noChangeShapeType="1"/>
          </p:cNvSpPr>
          <p:nvPr userDrawn="1"/>
        </p:nvSpPr>
        <p:spPr bwMode="auto">
          <a:xfrm>
            <a:off x="1685925" y="6575425"/>
            <a:ext cx="7458075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285" y="0"/>
            <a:ext cx="8229600" cy="79375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93AEE-147D-44AE-B2C9-F10EB4B394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Date Placeholder 5"/>
          <p:cNvSpPr>
            <a:spLocks noGrp="1"/>
          </p:cNvSpPr>
          <p:nvPr userDrawn="1">
            <p:ph type="dt" sz="half" idx="11"/>
          </p:nvPr>
        </p:nvSpPr>
        <p:spPr>
          <a:xfrm>
            <a:off x="1817688" y="6619875"/>
            <a:ext cx="1458912" cy="238125"/>
          </a:xfrm>
        </p:spPr>
        <p:txBody>
          <a:bodyPr/>
          <a:lstStyle>
            <a:lvl1pPr algn="l">
              <a:defRPr sz="800"/>
            </a:lvl1pPr>
          </a:lstStyle>
          <a:p>
            <a:pPr>
              <a:defRPr/>
            </a:pPr>
            <a:fld id="{967F24DF-2AA9-4230-B208-F7D009944B06}" type="datetime1">
              <a:rPr lang="en-US"/>
              <a:pPr>
                <a:defRPr/>
              </a:pPr>
              <a:t>5/7/2010</a:t>
            </a:fld>
            <a:endParaRPr lang="en-US" dirty="0"/>
          </a:p>
        </p:txBody>
      </p:sp>
    </p:spTree>
  </p:cSld>
  <p:clrMapOvr>
    <a:masterClrMapping/>
  </p:clrMapOvr>
  <p:transition spd="slow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31F6E5-044E-43F8-96F4-43BAA3F76EB0}" type="datetime1">
              <a:rPr lang="en-US"/>
              <a:pPr/>
              <a:t>5/7/2010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B3BE0E-CB93-4031-AEBD-9B81B84F28A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D16161-11AA-4F85-A2CE-4849BB6C6979}" type="datetime1">
              <a:rPr lang="en-US"/>
              <a:pPr/>
              <a:t>5/7/2010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4FD8C2-FEB5-441E-B03C-2F7323C6875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520813-4CF2-4E6A-89B2-95595E1E7F74}" type="datetime1">
              <a:rPr lang="en-US"/>
              <a:pPr/>
              <a:t>5/7/2010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5E0F80-B3C5-466A-9A68-F311708B0C2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8A7FC7-9FFF-43E9-BD5E-14110E4688C0}" type="datetime1">
              <a:rPr lang="en-US"/>
              <a:pPr/>
              <a:t>5/7/2010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267258-36B4-41E8-9CAE-AA922C274F2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F7B1B4-059B-426F-BC96-D9AEFD8F2CBA}" type="datetime1">
              <a:rPr lang="en-US"/>
              <a:pPr/>
              <a:t>5/7/2010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E30818-12ED-4334-9B21-DEDD0E868D3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1BDBB6-07FD-4A45-80A2-09ADE467F017}" type="datetime1">
              <a:rPr lang="en-US"/>
              <a:pPr/>
              <a:t>5/7/2010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75AF55-80B0-4416-B5FB-2F6CA527E91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4C2B4F-CF51-446B-A3B0-030B634E2851}" type="datetime1">
              <a:rPr lang="en-US"/>
              <a:pPr/>
              <a:t>5/7/2010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6B1B03-AD22-4A22-BE99-0C44EEF0EBC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D87F24-F3E7-430B-BFEF-98E2C33B7E23}" type="datetime1">
              <a:rPr lang="en-US"/>
              <a:pPr/>
              <a:t>5/7/2010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DACBD9-B59A-4CCC-A194-CC27B9ED656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/>
            </a:lvl1pPr>
          </a:lstStyle>
          <a:p>
            <a:fld id="{1ED03263-E83E-4477-8127-0FFCB79DC08A}" type="datetime1">
              <a:rPr lang="en-US"/>
              <a:pPr/>
              <a:t>5/7/2010</a:t>
            </a:fld>
            <a:endParaRPr lang="en-US" dirty="0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/>
            </a:lvl1pPr>
          </a:lstStyle>
          <a:p>
            <a:endParaRPr lang="en-US" dirty="0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/>
            </a:lvl1pPr>
          </a:lstStyle>
          <a:p>
            <a:fld id="{7F4CF557-4BD3-43BB-A1D6-662D41CAF554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7463"/>
            <a:ext cx="82296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3080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2875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dt" sz="half" idx="2"/>
          </p:nvPr>
        </p:nvSpPr>
        <p:spPr>
          <a:xfrm>
            <a:off x="6934200" y="6248400"/>
            <a:ext cx="2133600" cy="228600"/>
          </a:xfrm>
          <a:prstGeom prst="rect">
            <a:avLst/>
          </a:prstGeom>
        </p:spPr>
        <p:txBody>
          <a:bodyPr/>
          <a:lstStyle>
            <a:lvl1pPr algn="ctr">
              <a:defRPr sz="1000"/>
            </a:lvl1pPr>
          </a:lstStyle>
          <a:p>
            <a:pPr>
              <a:defRPr/>
            </a:pPr>
            <a:fld id="{F2863481-5547-48F4-BA38-5E9E39B6FDA2}" type="datetime1">
              <a:rPr lang="en-US"/>
              <a:pPr>
                <a:defRPr/>
              </a:pPr>
              <a:t>5/7/2010</a:t>
            </a:fld>
            <a:endParaRPr lang="en-US" dirty="0"/>
          </a:p>
        </p:txBody>
      </p:sp>
      <p:sp>
        <p:nvSpPr>
          <p:cNvPr id="13" name="Rectangle 7"/>
          <p:cNvSpPr>
            <a:spLocks noGrp="1" noChangeArrowheads="1"/>
          </p:cNvSpPr>
          <p:nvPr>
            <p:ph type="ftr" sz="quarter" idx="3"/>
          </p:nvPr>
        </p:nvSpPr>
        <p:spPr>
          <a:xfrm>
            <a:off x="76200" y="6245225"/>
            <a:ext cx="2895600" cy="23177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39175" y="6583363"/>
            <a:ext cx="504825" cy="25876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latin typeface="+mn-lt"/>
              </a:defRPr>
            </a:lvl1pPr>
          </a:lstStyle>
          <a:p>
            <a:pPr>
              <a:defRPr/>
            </a:pPr>
            <a:fld id="{ED02A07B-A301-4860-BB96-42B3501ECF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</p:sldLayoutIdLst>
  <p:transition>
    <p:dissolve/>
  </p:transition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A5002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A5002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A5002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A5002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A5002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A5002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A5002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A5002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A5002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Arial Unicode MS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Arial Unicode MS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Arial Unicode MS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 Unicode MS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 Unicode MS" pitchFamily="34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 Unicode MS" pitchFamily="34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 Unicode MS" pitchFamily="34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 Unicode MS" pitchFamily="34" charset="-128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2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Development – Lindy Martin</a:t>
            </a:r>
            <a:endParaRPr lang="en-US" dirty="0"/>
          </a:p>
        </p:txBody>
      </p:sp>
      <p:sp>
        <p:nvSpPr>
          <p:cNvPr id="10" name="Content Placeholder 8"/>
          <p:cNvSpPr>
            <a:spLocks noGrp="1"/>
          </p:cNvSpPr>
          <p:nvPr>
            <p:ph sz="half" idx="4294967295"/>
          </p:nvPr>
        </p:nvSpPr>
        <p:spPr>
          <a:xfrm>
            <a:off x="202019" y="1440611"/>
            <a:ext cx="8941981" cy="4685552"/>
          </a:xfrm>
          <a:prstGeom prst="rect">
            <a:avLst/>
          </a:prstGeom>
        </p:spPr>
        <p:txBody>
          <a:bodyPr/>
          <a:lstStyle/>
          <a:p>
            <a:r>
              <a:rPr lang="en-US" sz="1600" dirty="0" smtClean="0"/>
              <a:t>Activities</a:t>
            </a:r>
          </a:p>
          <a:p>
            <a:pPr lvl="1"/>
            <a:r>
              <a:rPr lang="en-US" sz="1600" dirty="0" smtClean="0"/>
              <a:t>AMN (Afghan Mission Network)</a:t>
            </a:r>
          </a:p>
          <a:p>
            <a:pPr lvl="1"/>
            <a:r>
              <a:rPr lang="en-US" sz="1600" dirty="0" smtClean="0"/>
              <a:t>JCCC (Joint Command Control Centre – ISAF)</a:t>
            </a:r>
          </a:p>
          <a:p>
            <a:pPr lvl="1"/>
            <a:r>
              <a:rPr lang="en-US" sz="1600" dirty="0" smtClean="0"/>
              <a:t>Government of Afghanistan VTC Discussions</a:t>
            </a:r>
          </a:p>
          <a:p>
            <a:pPr lvl="1"/>
            <a:r>
              <a:rPr lang="en-US" sz="1600" dirty="0" smtClean="0"/>
              <a:t>COWs </a:t>
            </a:r>
            <a:r>
              <a:rPr lang="en-US" sz="1600" dirty="0" smtClean="0"/>
              <a:t>Discussions</a:t>
            </a:r>
          </a:p>
          <a:p>
            <a:pPr lvl="1"/>
            <a:r>
              <a:rPr lang="en-US" sz="1600" dirty="0" smtClean="0"/>
              <a:t>NTM </a:t>
            </a:r>
            <a:r>
              <a:rPr lang="en-US" sz="1600" smtClean="0"/>
              <a:t>Proposal Activity</a:t>
            </a:r>
            <a:endParaRPr lang="en-US" sz="1600" dirty="0" smtClean="0"/>
          </a:p>
          <a:p>
            <a:r>
              <a:rPr lang="en-US" sz="1600" dirty="0" smtClean="0"/>
              <a:t>Opportunity Status</a:t>
            </a:r>
          </a:p>
          <a:p>
            <a:pPr lvl="1"/>
            <a:r>
              <a:rPr lang="en-US" sz="1600" dirty="0" smtClean="0"/>
              <a:t>GovWin 8265 - NTM-B (NATO Training Mission – Bosnia) </a:t>
            </a:r>
            <a:r>
              <a:rPr lang="en-US" sz="1600" dirty="0" smtClean="0"/>
              <a:t>Proposal in Process</a:t>
            </a:r>
            <a:endParaRPr lang="en-US" sz="1600" dirty="0" smtClean="0"/>
          </a:p>
          <a:p>
            <a:pPr lvl="1"/>
            <a:r>
              <a:rPr lang="en-US" sz="1600" dirty="0" smtClean="0"/>
              <a:t>GovWin 7758 - CRO Project - Provide CIS Support to ISAF and Afghan National Security Forces (ANSF) IFB Dropped 9 April 2010 – </a:t>
            </a:r>
            <a:r>
              <a:rPr lang="en-US" sz="1600" dirty="0" smtClean="0"/>
              <a:t>Proposal in Process</a:t>
            </a:r>
            <a:endParaRPr lang="en-US" sz="1600" dirty="0" smtClean="0"/>
          </a:p>
          <a:p>
            <a:pPr lvl="1"/>
            <a:r>
              <a:rPr lang="en-US" sz="1600" dirty="0" smtClean="0"/>
              <a:t>GovWin 8334 – NTM-I (NATO Training Mission – Iraq) Recompete </a:t>
            </a:r>
            <a:r>
              <a:rPr lang="en-US" sz="1600" dirty="0" smtClean="0"/>
              <a:t>– Proposal in Process</a:t>
            </a:r>
            <a:endParaRPr lang="en-US" sz="1600" dirty="0" smtClean="0"/>
          </a:p>
          <a:p>
            <a:r>
              <a:rPr lang="en-US" sz="1600" dirty="0" smtClean="0"/>
              <a:t>Competitive Intelligence - </a:t>
            </a:r>
            <a:r>
              <a:rPr lang="en-US" sz="1600" dirty="0" smtClean="0"/>
              <a:t>None</a:t>
            </a:r>
            <a:endParaRPr lang="en-US" sz="1600" dirty="0" smtClean="0"/>
          </a:p>
          <a:p>
            <a:r>
              <a:rPr lang="en-US" sz="1600" dirty="0" smtClean="0"/>
              <a:t>Issues - None</a:t>
            </a:r>
          </a:p>
          <a:p>
            <a:pPr lvl="1">
              <a:buNone/>
            </a:pPr>
            <a:endParaRPr lang="en-US" sz="1600" dirty="0" smtClean="0"/>
          </a:p>
          <a:p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474453" y="974810"/>
            <a:ext cx="3994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u="sng" dirty="0" smtClean="0">
                <a:latin typeface="+mj-lt"/>
              </a:rPr>
              <a:t>Hot List</a:t>
            </a:r>
            <a:endParaRPr lang="en-US" sz="1800" b="1" u="sng" dirty="0">
              <a:latin typeface="+mj-lt"/>
            </a:endParaRPr>
          </a:p>
        </p:txBody>
      </p:sp>
    </p:spTree>
  </p:cSld>
  <p:clrMapOvr>
    <a:masterClrMapping/>
  </p:clrMapOvr>
  <p:transition spd="slow">
    <p:diamond/>
  </p:transition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Default Design">
  <a:themeElements>
    <a:clrScheme name="ManTech">
      <a:dk1>
        <a:sysClr val="windowText" lastClr="000000"/>
      </a:dk1>
      <a:lt1>
        <a:sysClr val="window" lastClr="FFFFFF"/>
      </a:lt1>
      <a:dk2>
        <a:srgbClr val="1F497D"/>
      </a:dk2>
      <a:lt2>
        <a:srgbClr val="FFFFFF"/>
      </a:lt2>
      <a:accent1>
        <a:srgbClr val="A50021"/>
      </a:accent1>
      <a:accent2>
        <a:srgbClr val="FFFF99"/>
      </a:accent2>
      <a:accent3>
        <a:srgbClr val="336699"/>
      </a:accent3>
      <a:accent4>
        <a:srgbClr val="C0504D"/>
      </a:accent4>
      <a:accent5>
        <a:srgbClr val="898989"/>
      </a:accent5>
      <a:accent6>
        <a:srgbClr val="000000"/>
      </a:accent6>
      <a:hlink>
        <a:srgbClr val="0000FF"/>
      </a:hlink>
      <a:folHlink>
        <a:srgbClr val="800080"/>
      </a:folHlink>
    </a:clrScheme>
    <a:fontScheme name="4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8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100</Words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LinksUpToDate>false</LinksUpToDate>
  <SharedDoc>false</SharedDoc>
  <HyperlinksChanged>false</HyperlinksChanged>
</Properties>
</file>